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57" r:id="rId6"/>
    <p:sldId id="268" r:id="rId7"/>
    <p:sldId id="266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8EA0"/>
    <a:srgbClr val="FFE38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8572560" cy="1000109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/>
              <a:t>Муниципальное бюджетное дошкольное образовательное учреждение  </a:t>
            </a:r>
            <a:br>
              <a:rPr lang="ru-RU" sz="2200" b="1" dirty="0" smtClean="0"/>
            </a:br>
            <a:r>
              <a:rPr lang="ru-RU" sz="2200" b="1" dirty="0" smtClean="0"/>
              <a:t> «Детский сад № 7 «Одуванчик» г. Назарово Красноярского края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572428" cy="385287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68EA0"/>
                </a:solidFill>
              </a:rPr>
              <a:t>Особенности взаимодействия педагогического коллектива с семьями воспитанников в условиях реализации ФГОС  ДО</a:t>
            </a:r>
            <a:endParaRPr lang="ru-RU" sz="4000" b="1" dirty="0">
              <a:solidFill>
                <a:srgbClr val="068E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5572140"/>
            <a:ext cx="3786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Старший воспитатель:</a:t>
            </a:r>
          </a:p>
          <a:p>
            <a:r>
              <a:rPr lang="ru-RU" sz="20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Ягупова Наталья Викторовна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b="1193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Нормативные документы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714356"/>
          <a:ext cx="7715304" cy="592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900648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Семейный кодекс</a:t>
                      </a:r>
                    </a:p>
                    <a:p>
                      <a:r>
                        <a:rPr lang="ru-RU" dirty="0" smtClean="0"/>
                        <a:t>Статья 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ФЗ «Об образовании в РФ»</a:t>
                      </a:r>
                    </a:p>
                    <a:p>
                      <a:r>
                        <a:rPr lang="ru-RU" dirty="0" smtClean="0"/>
                        <a:t>Статья</a:t>
                      </a:r>
                      <a:r>
                        <a:rPr lang="ru-RU" baseline="0" dirty="0" smtClean="0"/>
                        <a:t> 44</a:t>
                      </a:r>
                      <a:endParaRPr lang="ru-RU" dirty="0"/>
                    </a:p>
                  </a:txBody>
                  <a:tcPr/>
                </a:tc>
              </a:tr>
              <a:tr h="502870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Права и обязанности родителей по воспитанию и образованию детей</a:t>
                      </a:r>
                    </a:p>
                    <a:p>
                      <a:pPr algn="ctr"/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имеют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 и обязаны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воспитывать своих детей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несут ответственность за воспитание и развитие своих детей. Они </a:t>
                      </a:r>
                      <a:r>
                        <a:rPr lang="ru-RU" sz="14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обязаны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заботиться о здоровье, физическом, психическом, духовном и нравственном развитии своих детей.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Родители </a:t>
                      </a:r>
                      <a:r>
                        <a:rPr lang="ru-RU" sz="14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имеют преимущественное право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обучение и воспитание своих детей перед всеми другими лицами.</a:t>
                      </a:r>
                    </a:p>
                    <a:p>
                      <a:pPr marL="342900" indent="-342900" algn="just">
                        <a:buNone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AutoNum type="arabicPeriod" startAt="2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Родители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обязаны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обеспечить получение детьми общего образования</a:t>
                      </a:r>
                    </a:p>
                    <a:p>
                      <a:pPr marL="342900" indent="-342900" algn="just">
                        <a:buNone/>
                      </a:pPr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Родители </a:t>
                      </a:r>
                      <a:r>
                        <a:rPr lang="ru-RU" sz="1400" b="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имеют право</a:t>
                      </a:r>
                      <a:r>
                        <a:rPr lang="ru-RU" sz="1400" b="0" i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выбора Образовательной организации, формы получения детьми образования и формы их обучения с учетом мнения детей до получения ими основного общего образования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Права, обязанности и ответственность в сфере образования родителей…</a:t>
                      </a:r>
                    </a:p>
                    <a:p>
                      <a:pPr algn="ctr"/>
                      <a:endParaRPr kumimoji="0" lang="ru-RU" sz="16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buNone/>
                      </a:pP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….</a:t>
                      </a:r>
                      <a:r>
                        <a:rPr kumimoji="0" lang="ru-RU" sz="1400" b="0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4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имеют </a:t>
                      </a:r>
                      <a:r>
                        <a:rPr lang="ru-RU" sz="14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преимущественное</a:t>
                      </a:r>
                      <a:r>
                        <a:rPr lang="ru-RU" sz="14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i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обучение и воспитание своих детей перед всеми другим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 лицами.</a:t>
                      </a:r>
                    </a:p>
                    <a:p>
                      <a:pPr marL="342900" indent="-342900" algn="just">
                        <a:buNone/>
                      </a:pP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kumimoji="0" lang="ru-RU" sz="1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kumimoji="0" lang="ru-RU" sz="1400" b="1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государственной власти и органы местного самоуправления, образовательные организации </a:t>
                      </a:r>
                      <a:r>
                        <a:rPr kumimoji="0" lang="ru-RU" sz="1400" b="0" i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оказывают помощь родителям</a:t>
                      </a:r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 в воспитании детей, охране и укреплении их физического и психологического здоровья, развитии индивидуальных способностей и необходимой коррекции нарушений их развития.</a:t>
                      </a:r>
                      <a:endParaRPr kumimoji="0" lang="ru-RU" sz="1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1142984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/>
              <a:t>Новый подход к отношениям семьи и образовательной организации</a:t>
            </a:r>
            <a:endParaRPr lang="ru-RU" sz="34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28662" y="1142984"/>
            <a:ext cx="8072494" cy="542928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  <a:defRPr/>
            </a:pPr>
            <a:r>
              <a:rPr lang="ru-RU" dirty="0" smtClean="0"/>
              <a:t>   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Признание приоритета семейного воспитания потребует совершенно иных отношений семьи и дошкольного учреждения. Эти отношения определяются понятиями </a:t>
            </a:r>
            <a:r>
              <a:rPr lang="ru-RU" sz="29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«сотрудничество» и «взаимодействие».</a:t>
            </a:r>
            <a:r>
              <a:rPr lang="ru-RU" sz="29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  <a:defRPr/>
            </a:pPr>
            <a:r>
              <a:rPr lang="ru-RU" sz="3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это общение «на равных», где никому не принадлежит привилегия указывать, контролировать, оценивать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  <a:defRPr/>
            </a:pPr>
            <a:r>
              <a:rPr lang="ru-RU" sz="3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способ организации совместной деятельности, которая осуществляется на основании социальной перцепции и с помощью общения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Перед педагогическим коллективом ДОУ  поставлена </a:t>
            </a:r>
            <a:r>
              <a:rPr lang="ru-RU" sz="3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  <a:defRPr/>
            </a:pPr>
            <a:endParaRPr lang="en-US" sz="3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34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5143512"/>
            <a:ext cx="7715304" cy="15001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сделать родителей активными участниками педагогического процесса, оказав им помощь в реализации ответственности за воспитание и обучение детей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288" y="214290"/>
            <a:ext cx="779071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Что необходимо изменить?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14414" y="1071546"/>
          <a:ext cx="7643866" cy="511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33"/>
                <a:gridCol w="3821933"/>
              </a:tblGrid>
              <a:tr h="3854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Авторитарный педагог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-партнер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530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как надо поступать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Ведет, опираясь на инициативу участников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45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Задает вопросы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043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Оценивает ребенка и предоставляет родителям информацию о его развитии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Спрашивает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родителей о ребенке и вместе с ними оценивает его развитие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5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Ставит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цели развития для ребенка и группы в целом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Узнает пожелание родителей в отношении их ребенка и группы в целом и добавляет к ним свои предложения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556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Знает сам ответы на все вопросы, ожидает, что родители будут прислушиваться к нему как к знатоку-специалисту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Ищет решения вместе с родителями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0001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Кодекс профессиональной корректности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858180" cy="550070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 выходит навстречу родителям и приветствует их и детей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Улыбка - всегда обязательная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приветствия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 описывает события и ситуации, но не дает 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 не обвиняет родителей и не возлагает на них ответственность за поведение детей в детском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саду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Тон общения ровный и дружелюбный, исключается повышение голоса.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21533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Задачи ДОО при взаимодействии с семьей 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929618" cy="57150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Постоянно изучать запросы и потребности семей в дошкольном образовании.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Активизировать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 обогащать умения родителей по воспитанию детей.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Поддерживать уверенность родителей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собственных педагогических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возможностях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Убеждать родителей в необходимости соблюдения единого с организацией режима дня для ребенка дошкольного возраста.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Помогать родителям правильно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выбирать формы   общения с детьми, адекватные их возрасту, приемы управления поведением детей.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Создавать ситуации приятного совместного досуга детей и родителей в ДОО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Знакомить родителей с разнообразными формами организации досуга с детьми в семье.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Постоянно вести работу по профилактике и по защите прав и достоинств ребенка в ДОО 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семье.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0"/>
            <a:ext cx="81439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sz="3100" b="1" dirty="0" smtClean="0">
                <a:solidFill>
                  <a:srgbClr val="0000CC"/>
                </a:solidFill>
              </a:rPr>
              <a:t>Структурно-функциональная модель </a:t>
            </a:r>
            <a:r>
              <a:rPr lang="ru-RU" sz="3100" b="1" dirty="0" smtClean="0"/>
              <a:t>взаимодействия с семьей</a:t>
            </a:r>
            <a:r>
              <a:rPr lang="ru-RU" sz="4400" b="1" dirty="0" smtClean="0"/>
              <a:t>. 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857232"/>
            <a:ext cx="2143140" cy="17145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Информационно-аналитический блок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(сбор и анализ сведений о родителях и детях, изучение семей, их трудностей и запросов.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71736" y="1000108"/>
            <a:ext cx="4143404" cy="85725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Практический блок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направленная на решение конкретных задач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29454" y="928670"/>
            <a:ext cx="2000264" cy="16430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Контрольно-оценочный блок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эффективности (количественный и качественный) мероприятий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2844" y="3214686"/>
            <a:ext cx="1785950" cy="335758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интервьюирование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анкетирование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наблюдение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патронаж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специальные диагностические методики (психолог)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71670" y="2714620"/>
            <a:ext cx="1643074" cy="1000132"/>
          </a:xfrm>
          <a:prstGeom prst="roundRect">
            <a:avLst/>
          </a:prstGeom>
          <a:solidFill>
            <a:srgbClr val="FFE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наглядно-информационное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stCxn id="20" idx="0"/>
          </p:cNvCxnSpPr>
          <p:nvPr/>
        </p:nvCxnSpPr>
        <p:spPr>
          <a:xfrm rot="5400000" flipH="1" flipV="1">
            <a:off x="2875349" y="1875224"/>
            <a:ext cx="857254" cy="8215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40" idx="0"/>
            <a:endCxn id="5" idx="2"/>
          </p:cNvCxnSpPr>
          <p:nvPr/>
        </p:nvCxnSpPr>
        <p:spPr>
          <a:xfrm rot="5400000" flipH="1" flipV="1">
            <a:off x="4375545" y="2089538"/>
            <a:ext cx="500066" cy="357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5500694" y="2714620"/>
            <a:ext cx="1571636" cy="1000132"/>
          </a:xfrm>
          <a:prstGeom prst="roundRect">
            <a:avLst/>
          </a:prstGeom>
          <a:solidFill>
            <a:srgbClr val="FFE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познавательное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857620" y="2357430"/>
            <a:ext cx="1500198" cy="928694"/>
          </a:xfrm>
          <a:prstGeom prst="roundRect">
            <a:avLst/>
          </a:prstGeom>
          <a:solidFill>
            <a:srgbClr val="FFE3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</a:rPr>
              <a:t>досуговое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6" name="Прямая соединительная линия 45"/>
          <p:cNvCxnSpPr>
            <a:stCxn id="39" idx="0"/>
          </p:cNvCxnSpPr>
          <p:nvPr/>
        </p:nvCxnSpPr>
        <p:spPr>
          <a:xfrm rot="16200000" flipV="1">
            <a:off x="5464975" y="1893083"/>
            <a:ext cx="857256" cy="7858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7143768" y="3214686"/>
            <a:ext cx="1857388" cy="350046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опрос, беседа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интервьюирование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патронаж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 активности родителей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книги отзывов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оценочные листы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самоанализ педагогов.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 rot="10800000">
            <a:off x="928662" y="2643182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Стрелка вниз 80"/>
          <p:cNvSpPr/>
          <p:nvPr/>
        </p:nvSpPr>
        <p:spPr>
          <a:xfrm>
            <a:off x="785786" y="2571744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 вниз 81"/>
          <p:cNvSpPr/>
          <p:nvPr/>
        </p:nvSpPr>
        <p:spPr>
          <a:xfrm>
            <a:off x="7715272" y="2571744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071670" y="4214818"/>
            <a:ext cx="1500198" cy="26431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на стендах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Папки передвижки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Газета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Буклет, листовка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Сайт ДОУ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Фотовыставки	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3857620" y="3786190"/>
            <a:ext cx="1500198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Экскурсии,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Традиции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Праздники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Походы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Выставки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Викторины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Соревнования</a:t>
            </a:r>
          </a:p>
          <a:p>
            <a:pPr>
              <a:lnSpc>
                <a:spcPct val="1500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5572132" y="4214818"/>
            <a:ext cx="1428760" cy="26431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Дискуссия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Деловая игра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Практикумы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Конференция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Стрелка вниз 105"/>
          <p:cNvSpPr/>
          <p:nvPr/>
        </p:nvSpPr>
        <p:spPr>
          <a:xfrm>
            <a:off x="2571736" y="371475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Стрелка вниз 106"/>
          <p:cNvSpPr/>
          <p:nvPr/>
        </p:nvSpPr>
        <p:spPr>
          <a:xfrm>
            <a:off x="6143636" y="3714752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Стрелка вниз 107"/>
          <p:cNvSpPr/>
          <p:nvPr/>
        </p:nvSpPr>
        <p:spPr>
          <a:xfrm>
            <a:off x="4429124" y="3286124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000100" y="0"/>
            <a:ext cx="8143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Реализация модели  позволяет добиться следующих результатов: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8143900" cy="557214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dirty="0" smtClean="0"/>
              <a:t>Создан  эмоционально-психологический комфорт  пребывания ребенка в детском саду в условиях максимально приближенных к семейным;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Достигнуты единые ценностные ориентации  у педагогов и родителей;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Снижено количества неблагополучных семей и педагогической запущенности в воспитании детей;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 Повышение педагогической, психологической и правовой грамотности родителей в воспитании и обучении детей дошкольного возраста;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 Гармонизация детско-родительских отношений;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Повышение уровня включенности родителей в деятельность ДОУ </a:t>
            </a:r>
          </a:p>
          <a:p>
            <a:pPr algn="just">
              <a:lnSpc>
                <a:spcPct val="170000"/>
              </a:lnSpc>
            </a:pPr>
            <a:r>
              <a:rPr lang="ru-RU" dirty="0" smtClean="0"/>
              <a:t>Участие родителей в планировании и организации деятельности ДОУ </a:t>
            </a:r>
          </a:p>
          <a:p>
            <a:pPr>
              <a:lnSpc>
                <a:spcPct val="17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8072462" cy="92867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Как показать семье работу в группе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071546"/>
            <a:ext cx="7715304" cy="458628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Выставки детских работ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группе, а также тематические вернисажи в коридорах и холлах</a:t>
            </a:r>
          </a:p>
          <a:p>
            <a:pPr algn="just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Тематические стенды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 коридорах с содержательными фотографиями,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фотогалереи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фотогазеты</a:t>
            </a:r>
          </a:p>
          <a:p>
            <a:pPr algn="just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Презентации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 экране</a:t>
            </a:r>
          </a:p>
          <a:p>
            <a:pPr algn="just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Выставки публикаций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 ДОО</a:t>
            </a:r>
          </a:p>
          <a:p>
            <a:pPr algn="just"/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 сайте, в соц.сетях, на форуме</a:t>
            </a:r>
          </a:p>
          <a:p>
            <a:pPr algn="just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Рекламная продукция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различного рода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231</TotalTime>
  <Words>796</Words>
  <PresentationFormat>Экран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 Муниципальное бюджетное дошкольное образовательное учреждение    «Детский сад № 7 «Одуванчик» г. Назарово Красноярского края </vt:lpstr>
      <vt:lpstr>Нормативные документы</vt:lpstr>
      <vt:lpstr>Новый подход к отношениям семьи и образовательной организации</vt:lpstr>
      <vt:lpstr>Что необходимо изменить?</vt:lpstr>
      <vt:lpstr>Кодекс профессиональной корректности</vt:lpstr>
      <vt:lpstr>Задачи ДОО при взаимодействии с семьей  </vt:lpstr>
      <vt:lpstr>  Структурно-функциональная модель взаимодействия с семьей. </vt:lpstr>
      <vt:lpstr> Реализация модели  позволяет добиться следующих результатов:  </vt:lpstr>
      <vt:lpstr>Как показать семье работу в группе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25</cp:revision>
  <dcterms:modified xsi:type="dcterms:W3CDTF">2017-02-21T05:49:03Z</dcterms:modified>
</cp:coreProperties>
</file>